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77DF-5963-49A5-9168-1AB39E0C192C}" type="datetimeFigureOut">
              <a:rPr lang="es-ES" smtClean="0"/>
              <a:pPr/>
              <a:t>12/06/2016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29DD-73B4-4192-98F2-2FAE246BC7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77DF-5963-49A5-9168-1AB39E0C192C}" type="datetimeFigureOut">
              <a:rPr lang="es-ES" smtClean="0"/>
              <a:pPr/>
              <a:t>12/06/2016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29DD-73B4-4192-98F2-2FAE246BC7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77DF-5963-49A5-9168-1AB39E0C192C}" type="datetimeFigureOut">
              <a:rPr lang="es-ES" smtClean="0"/>
              <a:pPr/>
              <a:t>12/06/2016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29DD-73B4-4192-98F2-2FAE246BC7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77DF-5963-49A5-9168-1AB39E0C192C}" type="datetimeFigureOut">
              <a:rPr lang="es-ES" smtClean="0"/>
              <a:pPr/>
              <a:t>12/06/2016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29DD-73B4-4192-98F2-2FAE246BC7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77DF-5963-49A5-9168-1AB39E0C192C}" type="datetimeFigureOut">
              <a:rPr lang="es-ES" smtClean="0"/>
              <a:pPr/>
              <a:t>12/06/2016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29DD-73B4-4192-98F2-2FAE246BC7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77DF-5963-49A5-9168-1AB39E0C192C}" type="datetimeFigureOut">
              <a:rPr lang="es-ES" smtClean="0"/>
              <a:pPr/>
              <a:t>12/06/2016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29DD-73B4-4192-98F2-2FAE246BC7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77DF-5963-49A5-9168-1AB39E0C192C}" type="datetimeFigureOut">
              <a:rPr lang="es-ES" smtClean="0"/>
              <a:pPr/>
              <a:t>12/06/2016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29DD-73B4-4192-98F2-2FAE246BC7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77DF-5963-49A5-9168-1AB39E0C192C}" type="datetimeFigureOut">
              <a:rPr lang="es-ES" smtClean="0"/>
              <a:pPr/>
              <a:t>12/06/2016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29DD-73B4-4192-98F2-2FAE246BC7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77DF-5963-49A5-9168-1AB39E0C192C}" type="datetimeFigureOut">
              <a:rPr lang="es-ES" smtClean="0"/>
              <a:pPr/>
              <a:t>12/06/2016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29DD-73B4-4192-98F2-2FAE246BC7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77DF-5963-49A5-9168-1AB39E0C192C}" type="datetimeFigureOut">
              <a:rPr lang="es-ES" smtClean="0"/>
              <a:pPr/>
              <a:t>12/06/2016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29DD-73B4-4192-98F2-2FAE246BC7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377DF-5963-49A5-9168-1AB39E0C192C}" type="datetimeFigureOut">
              <a:rPr lang="es-ES" smtClean="0"/>
              <a:pPr/>
              <a:t>12/06/2016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29DD-73B4-4192-98F2-2FAE246BC7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377DF-5963-49A5-9168-1AB39E0C192C}" type="datetimeFigureOut">
              <a:rPr lang="es-ES" smtClean="0"/>
              <a:pPr/>
              <a:t>12/06/2016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F29DD-73B4-4192-98F2-2FAE246BC7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204365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s-ES" sz="36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RESULTADOS DE LA ENCUESTA </a:t>
            </a:r>
            <a:r>
              <a:rPr lang="es-ES" sz="36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s-ES" sz="360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r>
              <a:rPr lang="es-ES" sz="4000" dirty="0" smtClean="0">
                <a:solidFill>
                  <a:srgbClr val="C00000"/>
                </a:solidFill>
                <a:latin typeface="Berlin Sans FB Demi" pitchFamily="34" charset="0"/>
              </a:rPr>
              <a:t>“</a:t>
            </a:r>
            <a:r>
              <a:rPr lang="es-ES" sz="4000" dirty="0">
                <a:solidFill>
                  <a:srgbClr val="C00000"/>
                </a:solidFill>
                <a:latin typeface="Berlin Sans FB Demi" pitchFamily="34" charset="0"/>
              </a:rPr>
              <a:t>COMO ME GUSTARÍA QUE ESTUVIERA EL PATIO”</a:t>
            </a: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2771800" y="4365104"/>
            <a:ext cx="3040800" cy="46023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s-ES" sz="3600" kern="10" dirty="0" smtClean="0">
                <a:ln w="317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0000FF">
                      <a:alpha val="79999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Arial Black"/>
              </a:rPr>
              <a:t>CP Beriáin</a:t>
            </a:r>
            <a:endParaRPr lang="es-ES" sz="3600" kern="10" dirty="0">
              <a:ln w="317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0000FF">
                    <a:alpha val="79999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Arial Black"/>
            </a:endParaRP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1547664" y="4077072"/>
            <a:ext cx="1082955" cy="1120805"/>
            <a:chOff x="1188" y="539"/>
            <a:chExt cx="3420" cy="3420"/>
          </a:xfrm>
        </p:grpSpPr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1188" y="539"/>
              <a:ext cx="3420" cy="3420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s-ES"/>
            </a:p>
          </p:txBody>
        </p:sp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1371" y="719"/>
              <a:ext cx="3050" cy="3060"/>
              <a:chOff x="1371" y="719"/>
              <a:chExt cx="3050" cy="3060"/>
            </a:xfrm>
          </p:grpSpPr>
          <p:sp>
            <p:nvSpPr>
              <p:cNvPr id="11" name="Oval 8"/>
              <p:cNvSpPr>
                <a:spLocks noChangeArrowheads="1"/>
              </p:cNvSpPr>
              <p:nvPr/>
            </p:nvSpPr>
            <p:spPr bwMode="auto">
              <a:xfrm>
                <a:off x="1371" y="1245"/>
                <a:ext cx="1512" cy="1596"/>
              </a:xfrm>
              <a:prstGeom prst="ellipse">
                <a:avLst/>
              </a:prstGeom>
              <a:solidFill>
                <a:srgbClr val="CC99FF">
                  <a:alpha val="85097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s-ES"/>
              </a:p>
            </p:txBody>
          </p:sp>
          <p:sp>
            <p:nvSpPr>
              <p:cNvPr id="12" name="Oval 9"/>
              <p:cNvSpPr>
                <a:spLocks noChangeArrowheads="1"/>
              </p:cNvSpPr>
              <p:nvPr/>
            </p:nvSpPr>
            <p:spPr bwMode="auto">
              <a:xfrm>
                <a:off x="2559" y="2152"/>
                <a:ext cx="1512" cy="1596"/>
              </a:xfrm>
              <a:prstGeom prst="ellipse">
                <a:avLst/>
              </a:prstGeom>
              <a:solidFill>
                <a:srgbClr val="00FF00">
                  <a:alpha val="85097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s-ES"/>
              </a:p>
            </p:txBody>
          </p:sp>
          <p:sp>
            <p:nvSpPr>
              <p:cNvPr id="13" name="Oval 10"/>
              <p:cNvSpPr>
                <a:spLocks noChangeArrowheads="1"/>
              </p:cNvSpPr>
              <p:nvPr/>
            </p:nvSpPr>
            <p:spPr bwMode="auto">
              <a:xfrm>
                <a:off x="2909" y="1355"/>
                <a:ext cx="1512" cy="1596"/>
              </a:xfrm>
              <a:prstGeom prst="ellipse">
                <a:avLst/>
              </a:prstGeom>
              <a:solidFill>
                <a:srgbClr val="FF0000">
                  <a:alpha val="85097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s-ES"/>
              </a:p>
            </p:txBody>
          </p:sp>
          <p:sp>
            <p:nvSpPr>
              <p:cNvPr id="14" name="Oval 11"/>
              <p:cNvSpPr>
                <a:spLocks noChangeArrowheads="1"/>
              </p:cNvSpPr>
              <p:nvPr/>
            </p:nvSpPr>
            <p:spPr bwMode="auto">
              <a:xfrm>
                <a:off x="1659" y="2183"/>
                <a:ext cx="1512" cy="1596"/>
              </a:xfrm>
              <a:prstGeom prst="ellipse">
                <a:avLst/>
              </a:prstGeom>
              <a:solidFill>
                <a:srgbClr val="FFFF00">
                  <a:alpha val="85097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s-ES"/>
              </a:p>
            </p:txBody>
          </p:sp>
          <p:sp>
            <p:nvSpPr>
              <p:cNvPr id="15" name="Oval 12"/>
              <p:cNvSpPr>
                <a:spLocks noChangeArrowheads="1"/>
              </p:cNvSpPr>
              <p:nvPr/>
            </p:nvSpPr>
            <p:spPr bwMode="auto">
              <a:xfrm>
                <a:off x="2091" y="719"/>
                <a:ext cx="1512" cy="1597"/>
              </a:xfrm>
              <a:prstGeom prst="ellipse">
                <a:avLst/>
              </a:prstGeom>
              <a:solidFill>
                <a:srgbClr val="33CCFF">
                  <a:alpha val="85097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s-ES"/>
              </a:p>
            </p:txBody>
          </p:sp>
        </p:grpSp>
      </p:grpSp>
      <p:sp>
        <p:nvSpPr>
          <p:cNvPr id="17" name="16 CuadroTexto"/>
          <p:cNvSpPr txBox="1"/>
          <p:nvPr/>
        </p:nvSpPr>
        <p:spPr>
          <a:xfrm>
            <a:off x="7092280" y="530120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Junio 2016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40 CuadroTexto"/>
          <p:cNvSpPr txBox="1"/>
          <p:nvPr/>
        </p:nvSpPr>
        <p:spPr>
          <a:xfrm>
            <a:off x="7020272" y="1484784"/>
            <a:ext cx="1152128" cy="40324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s-ES" dirty="0" smtClean="0"/>
              <a:t>NO SÉ</a:t>
            </a:r>
            <a:endParaRPr lang="es-ES" dirty="0"/>
          </a:p>
        </p:txBody>
      </p:sp>
      <p:sp>
        <p:nvSpPr>
          <p:cNvPr id="43" name="42 CuadroTexto"/>
          <p:cNvSpPr txBox="1"/>
          <p:nvPr/>
        </p:nvSpPr>
        <p:spPr>
          <a:xfrm>
            <a:off x="5004048" y="1484784"/>
            <a:ext cx="1296144" cy="40324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s-ES" dirty="0" smtClean="0"/>
              <a:t>NO</a:t>
            </a:r>
            <a:endParaRPr lang="es-ES" dirty="0"/>
          </a:p>
        </p:txBody>
      </p:sp>
      <p:sp>
        <p:nvSpPr>
          <p:cNvPr id="42" name="41 CuadroTexto"/>
          <p:cNvSpPr txBox="1"/>
          <p:nvPr/>
        </p:nvSpPr>
        <p:spPr>
          <a:xfrm>
            <a:off x="323528" y="1484784"/>
            <a:ext cx="4248472" cy="40324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s-ES" dirty="0" smtClean="0"/>
              <a:t>SI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332657"/>
            <a:ext cx="8460432" cy="9361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sz="3200" dirty="0" smtClean="0">
                <a:solidFill>
                  <a:srgbClr val="C00000"/>
                </a:solidFill>
                <a:latin typeface="Arial Rounded MT Bold" pitchFamily="34" charset="0"/>
              </a:rPr>
              <a:t>¿</a:t>
            </a:r>
            <a:r>
              <a:rPr lang="es-ES" sz="3200" dirty="0" smtClean="0">
                <a:solidFill>
                  <a:srgbClr val="C00000"/>
                </a:solidFill>
                <a:latin typeface="Arial Rounded MT Bold" pitchFamily="34" charset="0"/>
              </a:rPr>
              <a:t>TE HA GUSTADO EL RECREO SIN BALÓN?</a:t>
            </a:r>
            <a:endParaRPr lang="es-ES" sz="3200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grpSp>
        <p:nvGrpSpPr>
          <p:cNvPr id="46" name="45 Grupo"/>
          <p:cNvGrpSpPr/>
          <p:nvPr/>
        </p:nvGrpSpPr>
        <p:grpSpPr>
          <a:xfrm>
            <a:off x="467545" y="2132856"/>
            <a:ext cx="3024335" cy="1296145"/>
            <a:chOff x="467545" y="2132856"/>
            <a:chExt cx="3024335" cy="1296145"/>
          </a:xfrm>
        </p:grpSpPr>
        <p:pic>
          <p:nvPicPr>
            <p:cNvPr id="5" name="4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7994" t="58560" r="73861" b="8189"/>
            <a:stretch>
              <a:fillRect/>
            </a:stretch>
          </p:blipFill>
          <p:spPr bwMode="auto">
            <a:xfrm>
              <a:off x="467545" y="2132857"/>
              <a:ext cx="50405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5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7994" t="58560" r="73861" b="8189"/>
            <a:stretch>
              <a:fillRect/>
            </a:stretch>
          </p:blipFill>
          <p:spPr bwMode="auto">
            <a:xfrm>
              <a:off x="971600" y="2132856"/>
              <a:ext cx="50405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6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7994" t="58560" r="73861" b="8189"/>
            <a:stretch>
              <a:fillRect/>
            </a:stretch>
          </p:blipFill>
          <p:spPr bwMode="auto">
            <a:xfrm>
              <a:off x="1475656" y="2132856"/>
              <a:ext cx="50405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7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7994" t="58560" r="73861" b="8189"/>
            <a:stretch>
              <a:fillRect/>
            </a:stretch>
          </p:blipFill>
          <p:spPr bwMode="auto">
            <a:xfrm>
              <a:off x="1979712" y="2132857"/>
              <a:ext cx="50405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8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7994" t="58560" r="73861" b="8189"/>
            <a:stretch>
              <a:fillRect/>
            </a:stretch>
          </p:blipFill>
          <p:spPr bwMode="auto">
            <a:xfrm>
              <a:off x="2483768" y="2132857"/>
              <a:ext cx="50405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9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7994" t="58560" r="73861" b="8189"/>
            <a:stretch>
              <a:fillRect/>
            </a:stretch>
          </p:blipFill>
          <p:spPr bwMode="auto">
            <a:xfrm>
              <a:off x="2987824" y="2132856"/>
              <a:ext cx="50405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9" name="48 Grupo"/>
          <p:cNvGrpSpPr/>
          <p:nvPr/>
        </p:nvGrpSpPr>
        <p:grpSpPr>
          <a:xfrm>
            <a:off x="5076056" y="4004254"/>
            <a:ext cx="1152128" cy="1296954"/>
            <a:chOff x="5076056" y="4004254"/>
            <a:chExt cx="1152128" cy="1296954"/>
          </a:xfrm>
        </p:grpSpPr>
        <p:pic>
          <p:nvPicPr>
            <p:cNvPr id="19" name="18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25305" t="7196" r="55182" b="57568"/>
            <a:stretch>
              <a:fillRect/>
            </a:stretch>
          </p:blipFill>
          <p:spPr bwMode="auto">
            <a:xfrm>
              <a:off x="5076056" y="4004254"/>
              <a:ext cx="576064" cy="1281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19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25305" t="7196" r="55182" b="57568"/>
            <a:stretch>
              <a:fillRect/>
            </a:stretch>
          </p:blipFill>
          <p:spPr bwMode="auto">
            <a:xfrm>
              <a:off x="5652120" y="4005064"/>
              <a:ext cx="576064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8" name="47 Grupo"/>
          <p:cNvGrpSpPr/>
          <p:nvPr/>
        </p:nvGrpSpPr>
        <p:grpSpPr>
          <a:xfrm>
            <a:off x="5076056" y="2132856"/>
            <a:ext cx="1008112" cy="1224136"/>
            <a:chOff x="5076056" y="2132856"/>
            <a:chExt cx="1008112" cy="1224136"/>
          </a:xfrm>
        </p:grpSpPr>
        <p:pic>
          <p:nvPicPr>
            <p:cNvPr id="22" name="21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6729" t="9181" r="74374" b="57568"/>
            <a:stretch>
              <a:fillRect/>
            </a:stretch>
          </p:blipFill>
          <p:spPr bwMode="auto">
            <a:xfrm>
              <a:off x="5580112" y="2132856"/>
              <a:ext cx="504056" cy="1224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26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6729" t="9181" r="74374" b="57568"/>
            <a:stretch>
              <a:fillRect/>
            </a:stretch>
          </p:blipFill>
          <p:spPr bwMode="auto">
            <a:xfrm>
              <a:off x="5076056" y="2132856"/>
              <a:ext cx="504056" cy="1224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7" name="46 Grupo"/>
          <p:cNvGrpSpPr/>
          <p:nvPr/>
        </p:nvGrpSpPr>
        <p:grpSpPr>
          <a:xfrm>
            <a:off x="467544" y="3933056"/>
            <a:ext cx="4032448" cy="1296144"/>
            <a:chOff x="467544" y="3933056"/>
            <a:chExt cx="4032448" cy="1296144"/>
          </a:xfrm>
        </p:grpSpPr>
        <p:pic>
          <p:nvPicPr>
            <p:cNvPr id="16" name="15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25396" t="56079" r="55519" b="8189"/>
            <a:stretch>
              <a:fillRect/>
            </a:stretch>
          </p:blipFill>
          <p:spPr bwMode="auto">
            <a:xfrm>
              <a:off x="467544" y="3933056"/>
              <a:ext cx="50405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27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25396" t="56079" r="55519" b="8189"/>
            <a:stretch>
              <a:fillRect/>
            </a:stretch>
          </p:blipFill>
          <p:spPr bwMode="auto">
            <a:xfrm>
              <a:off x="971600" y="3933056"/>
              <a:ext cx="50405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28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25396" t="56079" r="55519" b="8189"/>
            <a:stretch>
              <a:fillRect/>
            </a:stretch>
          </p:blipFill>
          <p:spPr bwMode="auto">
            <a:xfrm>
              <a:off x="1475656" y="3933056"/>
              <a:ext cx="50405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29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25396" t="56079" r="55519" b="8189"/>
            <a:stretch>
              <a:fillRect/>
            </a:stretch>
          </p:blipFill>
          <p:spPr bwMode="auto">
            <a:xfrm>
              <a:off x="1979712" y="3933056"/>
              <a:ext cx="50405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30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25396" t="56079" r="55519" b="8189"/>
            <a:stretch>
              <a:fillRect/>
            </a:stretch>
          </p:blipFill>
          <p:spPr bwMode="auto">
            <a:xfrm>
              <a:off x="2483768" y="3933056"/>
              <a:ext cx="50405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31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25396" t="56079" r="55519" b="8189"/>
            <a:stretch>
              <a:fillRect/>
            </a:stretch>
          </p:blipFill>
          <p:spPr bwMode="auto">
            <a:xfrm>
              <a:off x="2987824" y="3933056"/>
              <a:ext cx="50405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32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25396" t="56079" r="55519" b="8189"/>
            <a:stretch>
              <a:fillRect/>
            </a:stretch>
          </p:blipFill>
          <p:spPr bwMode="auto">
            <a:xfrm>
              <a:off x="3491880" y="3933056"/>
              <a:ext cx="50405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33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25396" t="56079" r="55519" b="8189"/>
            <a:stretch>
              <a:fillRect/>
            </a:stretch>
          </p:blipFill>
          <p:spPr bwMode="auto">
            <a:xfrm>
              <a:off x="3995936" y="3933056"/>
              <a:ext cx="50405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0" name="49 Grupo"/>
          <p:cNvGrpSpPr/>
          <p:nvPr/>
        </p:nvGrpSpPr>
        <p:grpSpPr>
          <a:xfrm>
            <a:off x="7092280" y="2132856"/>
            <a:ext cx="1008112" cy="1224136"/>
            <a:chOff x="7092280" y="2132856"/>
            <a:chExt cx="1008112" cy="1224136"/>
          </a:xfrm>
        </p:grpSpPr>
        <p:pic>
          <p:nvPicPr>
            <p:cNvPr id="25" name="24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56354" t="7079" r="24941" b="56514"/>
            <a:stretch>
              <a:fillRect/>
            </a:stretch>
          </p:blipFill>
          <p:spPr bwMode="auto">
            <a:xfrm>
              <a:off x="7092280" y="2132856"/>
              <a:ext cx="504056" cy="1224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34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56354" t="7079" r="24941" b="56514"/>
            <a:stretch>
              <a:fillRect/>
            </a:stretch>
          </p:blipFill>
          <p:spPr bwMode="auto">
            <a:xfrm>
              <a:off x="7596336" y="2132856"/>
              <a:ext cx="504056" cy="1224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7" name="36 Imagen" descr="http://st2.depositphotos.com/2498595/6810/v/450/depositphotos_68106371-Girl-and-boy-icon-abstract.jpg"/>
          <p:cNvPicPr/>
          <p:nvPr/>
        </p:nvPicPr>
        <p:blipFill>
          <a:blip r:embed="rId2" cstate="print"/>
          <a:srcRect l="83446" t="7079" r="5927" b="56514"/>
          <a:stretch>
            <a:fillRect/>
          </a:stretch>
        </p:blipFill>
        <p:spPr bwMode="auto">
          <a:xfrm>
            <a:off x="7740352" y="4077072"/>
            <a:ext cx="333377" cy="1280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43 CuadroTexto"/>
          <p:cNvSpPr txBox="1"/>
          <p:nvPr/>
        </p:nvSpPr>
        <p:spPr>
          <a:xfrm>
            <a:off x="3491880" y="24928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6</a:t>
            </a:r>
            <a:endParaRPr lang="es-ES" dirty="0"/>
          </a:p>
        </p:txBody>
      </p:sp>
      <p:sp>
        <p:nvSpPr>
          <p:cNvPr id="45" name="44 CuadroTexto"/>
          <p:cNvSpPr txBox="1"/>
          <p:nvPr/>
        </p:nvSpPr>
        <p:spPr>
          <a:xfrm>
            <a:off x="4067944" y="36450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8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3" grpId="0" animBg="1"/>
      <p:bldP spid="42" grpId="0" animBg="1"/>
      <p:bldP spid="44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7020272" y="2636912"/>
            <a:ext cx="864096" cy="20882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s-ES" dirty="0" smtClean="0"/>
              <a:t>NO SÉ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860032" y="2636912"/>
            <a:ext cx="1368152" cy="20882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s-ES" dirty="0" smtClean="0"/>
              <a:t>NO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23528" y="2636912"/>
            <a:ext cx="4248472" cy="20882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s-ES" dirty="0" smtClean="0"/>
              <a:t>SI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s-ES" sz="3600" dirty="0" smtClean="0">
                <a:solidFill>
                  <a:srgbClr val="C00000"/>
                </a:solidFill>
                <a:latin typeface="Arial Rounded MT Bold" pitchFamily="34" charset="0"/>
              </a:rPr>
              <a:t>EN</a:t>
            </a:r>
            <a:r>
              <a:rPr lang="es-E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3600" dirty="0" smtClean="0">
                <a:solidFill>
                  <a:srgbClr val="C00000"/>
                </a:solidFill>
                <a:latin typeface="Arial Rounded MT Bold" pitchFamily="34" charset="0"/>
              </a:rPr>
              <a:t>RESUMEN</a:t>
            </a:r>
            <a:endParaRPr lang="es-ES" sz="3600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grpSp>
        <p:nvGrpSpPr>
          <p:cNvPr id="19" name="18 Grupo"/>
          <p:cNvGrpSpPr/>
          <p:nvPr/>
        </p:nvGrpSpPr>
        <p:grpSpPr>
          <a:xfrm>
            <a:off x="5004048" y="3140968"/>
            <a:ext cx="1008056" cy="1296144"/>
            <a:chOff x="5004048" y="3140968"/>
            <a:chExt cx="1008056" cy="1296144"/>
          </a:xfrm>
        </p:grpSpPr>
        <p:pic>
          <p:nvPicPr>
            <p:cNvPr id="11" name="10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25305" t="7196" r="55182" b="57568"/>
            <a:stretch>
              <a:fillRect/>
            </a:stretch>
          </p:blipFill>
          <p:spPr bwMode="auto">
            <a:xfrm>
              <a:off x="5508104" y="3140968"/>
              <a:ext cx="504000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11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6729" t="9181" r="74374" b="57568"/>
            <a:stretch>
              <a:fillRect/>
            </a:stretch>
          </p:blipFill>
          <p:spPr bwMode="auto">
            <a:xfrm>
              <a:off x="5004048" y="3140968"/>
              <a:ext cx="50405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" name="12 Imagen" descr="http://st2.depositphotos.com/2498595/6810/v/450/depositphotos_68106371-Girl-and-boy-icon-abstract.jpg"/>
          <p:cNvPicPr/>
          <p:nvPr/>
        </p:nvPicPr>
        <p:blipFill>
          <a:blip r:embed="rId2" cstate="print"/>
          <a:srcRect l="64370" t="7079" r="24941" b="56514"/>
          <a:stretch>
            <a:fillRect/>
          </a:stretch>
        </p:blipFill>
        <p:spPr bwMode="auto">
          <a:xfrm>
            <a:off x="7380312" y="3140968"/>
            <a:ext cx="288032" cy="1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17 Grupo"/>
          <p:cNvGrpSpPr/>
          <p:nvPr/>
        </p:nvGrpSpPr>
        <p:grpSpPr>
          <a:xfrm>
            <a:off x="467544" y="3140968"/>
            <a:ext cx="3816424" cy="1296145"/>
            <a:chOff x="467544" y="3140968"/>
            <a:chExt cx="3816424" cy="1296145"/>
          </a:xfrm>
        </p:grpSpPr>
        <p:pic>
          <p:nvPicPr>
            <p:cNvPr id="4" name="3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7994" t="58560" r="73861" b="8189"/>
            <a:stretch>
              <a:fillRect/>
            </a:stretch>
          </p:blipFill>
          <p:spPr bwMode="auto">
            <a:xfrm>
              <a:off x="755577" y="3140969"/>
              <a:ext cx="50405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4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7994" t="58560" r="73861" b="8189"/>
            <a:stretch>
              <a:fillRect/>
            </a:stretch>
          </p:blipFill>
          <p:spPr bwMode="auto">
            <a:xfrm>
              <a:off x="1259632" y="3140968"/>
              <a:ext cx="50405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5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7994" t="58560" r="73861" b="8189"/>
            <a:stretch>
              <a:fillRect/>
            </a:stretch>
          </p:blipFill>
          <p:spPr bwMode="auto">
            <a:xfrm>
              <a:off x="1763688" y="3140968"/>
              <a:ext cx="50405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6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25396" t="56079" r="55519" b="8189"/>
            <a:stretch>
              <a:fillRect/>
            </a:stretch>
          </p:blipFill>
          <p:spPr bwMode="auto">
            <a:xfrm>
              <a:off x="2267744" y="3140968"/>
              <a:ext cx="50405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7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25396" t="56079" r="55519" b="8189"/>
            <a:stretch>
              <a:fillRect/>
            </a:stretch>
          </p:blipFill>
          <p:spPr bwMode="auto">
            <a:xfrm>
              <a:off x="2771800" y="3140968"/>
              <a:ext cx="50405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8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25396" t="56079" r="55519" b="8189"/>
            <a:stretch>
              <a:fillRect/>
            </a:stretch>
          </p:blipFill>
          <p:spPr bwMode="auto">
            <a:xfrm>
              <a:off x="3275856" y="3140968"/>
              <a:ext cx="50405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9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25396" t="56079" r="55519" b="8189"/>
            <a:stretch>
              <a:fillRect/>
            </a:stretch>
          </p:blipFill>
          <p:spPr bwMode="auto">
            <a:xfrm>
              <a:off x="3779912" y="3140968"/>
              <a:ext cx="50405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16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15770" t="58560" r="73861" b="8189"/>
            <a:stretch>
              <a:fillRect/>
            </a:stretch>
          </p:blipFill>
          <p:spPr bwMode="auto">
            <a:xfrm>
              <a:off x="467544" y="3140968"/>
              <a:ext cx="288032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404664"/>
            <a:ext cx="8316416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s-ES" sz="3200" dirty="0" smtClean="0">
                <a:solidFill>
                  <a:srgbClr val="C00000"/>
                </a:solidFill>
                <a:latin typeface="Arial Rounded MT Bold" pitchFamily="34" charset="0"/>
              </a:rPr>
              <a:t>¿CREES QUE HA HABIDO MÁS O MENOS CONFLICTOS QUE ANTES?</a:t>
            </a:r>
            <a:endParaRPr lang="es-ES" sz="3200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27584" y="2492896"/>
            <a:ext cx="1584176" cy="21602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es-ES" dirty="0" smtClean="0"/>
              <a:t>MÁS  conflictos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3923928" y="2492896"/>
            <a:ext cx="4536504" cy="216024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es-ES" dirty="0" smtClean="0"/>
              <a:t>MENOS conflictos</a:t>
            </a:r>
            <a:endParaRPr lang="es-ES" dirty="0"/>
          </a:p>
        </p:txBody>
      </p:sp>
      <p:grpSp>
        <p:nvGrpSpPr>
          <p:cNvPr id="17" name="16 Grupo"/>
          <p:cNvGrpSpPr/>
          <p:nvPr/>
        </p:nvGrpSpPr>
        <p:grpSpPr>
          <a:xfrm>
            <a:off x="4139952" y="3140968"/>
            <a:ext cx="4032448" cy="1296145"/>
            <a:chOff x="4139952" y="3140968"/>
            <a:chExt cx="4032448" cy="1296145"/>
          </a:xfrm>
        </p:grpSpPr>
        <p:pic>
          <p:nvPicPr>
            <p:cNvPr id="6" name="5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7994" t="58560" r="73861" b="8189"/>
            <a:stretch>
              <a:fillRect/>
            </a:stretch>
          </p:blipFill>
          <p:spPr bwMode="auto">
            <a:xfrm>
              <a:off x="4644009" y="3140969"/>
              <a:ext cx="50405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6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7994" t="58560" r="73861" b="8189"/>
            <a:stretch>
              <a:fillRect/>
            </a:stretch>
          </p:blipFill>
          <p:spPr bwMode="auto">
            <a:xfrm>
              <a:off x="5148064" y="3140968"/>
              <a:ext cx="50405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7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7994" t="58560" r="73861" b="8189"/>
            <a:stretch>
              <a:fillRect/>
            </a:stretch>
          </p:blipFill>
          <p:spPr bwMode="auto">
            <a:xfrm>
              <a:off x="5652120" y="3140968"/>
              <a:ext cx="50405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8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25396" t="56079" r="55519" b="8189"/>
            <a:stretch>
              <a:fillRect/>
            </a:stretch>
          </p:blipFill>
          <p:spPr bwMode="auto">
            <a:xfrm>
              <a:off x="6156176" y="3140968"/>
              <a:ext cx="50405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9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25396" t="56079" r="55519" b="8189"/>
            <a:stretch>
              <a:fillRect/>
            </a:stretch>
          </p:blipFill>
          <p:spPr bwMode="auto">
            <a:xfrm>
              <a:off x="6660232" y="3140968"/>
              <a:ext cx="50405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10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25396" t="56079" r="55519" b="8189"/>
            <a:stretch>
              <a:fillRect/>
            </a:stretch>
          </p:blipFill>
          <p:spPr bwMode="auto">
            <a:xfrm>
              <a:off x="7164288" y="3140968"/>
              <a:ext cx="50405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11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25396" t="56079" r="55519" b="8189"/>
            <a:stretch>
              <a:fillRect/>
            </a:stretch>
          </p:blipFill>
          <p:spPr bwMode="auto">
            <a:xfrm>
              <a:off x="7668344" y="3140968"/>
              <a:ext cx="50405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12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7993" t="58560" r="73861" b="8189"/>
            <a:stretch>
              <a:fillRect/>
            </a:stretch>
          </p:blipFill>
          <p:spPr bwMode="auto">
            <a:xfrm>
              <a:off x="4139952" y="3140968"/>
              <a:ext cx="50405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" name="15 Grupo"/>
          <p:cNvGrpSpPr/>
          <p:nvPr/>
        </p:nvGrpSpPr>
        <p:grpSpPr>
          <a:xfrm>
            <a:off x="1043608" y="3068960"/>
            <a:ext cx="1008056" cy="1296144"/>
            <a:chOff x="1043608" y="3068960"/>
            <a:chExt cx="1008056" cy="1296144"/>
          </a:xfrm>
        </p:grpSpPr>
        <p:pic>
          <p:nvPicPr>
            <p:cNvPr id="14" name="13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25305" t="7196" r="55182" b="57568"/>
            <a:stretch>
              <a:fillRect/>
            </a:stretch>
          </p:blipFill>
          <p:spPr bwMode="auto">
            <a:xfrm>
              <a:off x="1547664" y="3068960"/>
              <a:ext cx="504000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14 Imagen" descr="http://st2.depositphotos.com/2498595/6810/v/450/depositphotos_68106371-Girl-and-boy-icon-abstract.jpg"/>
            <p:cNvPicPr/>
            <p:nvPr/>
          </p:nvPicPr>
          <p:blipFill>
            <a:blip r:embed="rId2" cstate="print"/>
            <a:srcRect l="6729" t="9181" r="74374" b="57568"/>
            <a:stretch>
              <a:fillRect/>
            </a:stretch>
          </p:blipFill>
          <p:spPr bwMode="auto">
            <a:xfrm>
              <a:off x="1043608" y="3068960"/>
              <a:ext cx="504056" cy="1296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8820472" cy="778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s-ES" sz="3200" dirty="0" smtClean="0">
                <a:solidFill>
                  <a:srgbClr val="C00000"/>
                </a:solidFill>
                <a:latin typeface="Arial Rounded MT Bold" pitchFamily="34" charset="0"/>
              </a:rPr>
              <a:t>¿QUÉ JUGUETES NOS GUSTARÍA TENER?</a:t>
            </a:r>
            <a:endParaRPr lang="es-ES" sz="3200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4824"/>
          </a:xfrm>
        </p:spPr>
        <p:txBody>
          <a:bodyPr/>
          <a:lstStyle/>
          <a:p>
            <a:r>
              <a:rPr lang="es-ES" b="1" dirty="0" smtClean="0">
                <a:solidFill>
                  <a:srgbClr val="FF0000"/>
                </a:solidFill>
                <a:latin typeface="Berlin Sans FB Demi" pitchFamily="34" charset="0"/>
              </a:rPr>
              <a:t>Aros, combas, zancos, </a:t>
            </a:r>
          </a:p>
          <a:p>
            <a:r>
              <a:rPr lang="es-ES" b="1" dirty="0">
                <a:solidFill>
                  <a:srgbClr val="00B0F0"/>
                </a:solidFill>
                <a:latin typeface="Berlin Sans FB Demi" pitchFamily="34" charset="0"/>
              </a:rPr>
              <a:t>Peonzas, columpios</a:t>
            </a:r>
            <a:r>
              <a:rPr lang="es-ES" b="1" dirty="0">
                <a:solidFill>
                  <a:srgbClr val="FF0000"/>
                </a:solidFill>
                <a:latin typeface="Berlin Sans FB Demi" pitchFamily="34" charset="0"/>
              </a:rPr>
              <a:t>, </a:t>
            </a:r>
          </a:p>
          <a:p>
            <a:r>
              <a:rPr lang="es-ES" b="1" dirty="0">
                <a:solidFill>
                  <a:srgbClr val="00B050"/>
                </a:solidFill>
                <a:latin typeface="Berlin Sans FB Demi" pitchFamily="34" charset="0"/>
              </a:rPr>
              <a:t>Libros, </a:t>
            </a:r>
            <a:r>
              <a:rPr lang="es-ES" b="1" dirty="0" err="1">
                <a:solidFill>
                  <a:srgbClr val="00B050"/>
                </a:solidFill>
                <a:latin typeface="Berlin Sans FB Demi" pitchFamily="34" charset="0"/>
              </a:rPr>
              <a:t>puzzles</a:t>
            </a:r>
            <a:r>
              <a:rPr lang="es-ES" b="1" dirty="0">
                <a:solidFill>
                  <a:srgbClr val="00B050"/>
                </a:solidFill>
                <a:latin typeface="Berlin Sans FB Demi" pitchFamily="34" charset="0"/>
              </a:rPr>
              <a:t>, construcciones, etc.</a:t>
            </a:r>
          </a:p>
        </p:txBody>
      </p:sp>
      <p:pic>
        <p:nvPicPr>
          <p:cNvPr id="3076" name="Picture 4" descr="http://4.bp.blogspot.com/_4IT2WwvEW74/TFcDzkjs4ZI/AAAAAAAAACk/FWFWOSiU3KM/s1600/juegos+tradicionales.png"/>
          <p:cNvPicPr>
            <a:picLocks noChangeAspect="1" noChangeArrowheads="1"/>
          </p:cNvPicPr>
          <p:nvPr/>
        </p:nvPicPr>
        <p:blipFill>
          <a:blip r:embed="rId2" cstate="print"/>
          <a:srcRect b="57208"/>
          <a:stretch>
            <a:fillRect/>
          </a:stretch>
        </p:blipFill>
        <p:spPr bwMode="auto">
          <a:xfrm>
            <a:off x="4283968" y="5085184"/>
            <a:ext cx="3543300" cy="1296144"/>
          </a:xfrm>
          <a:prstGeom prst="rect">
            <a:avLst/>
          </a:prstGeom>
          <a:noFill/>
        </p:spPr>
      </p:pic>
      <p:pic>
        <p:nvPicPr>
          <p:cNvPr id="3078" name="Picture 6" descr="http://4.bp.blogspot.com/_4IT2WwvEW74/TFcDzkjs4ZI/AAAAAAAAACk/FWFWOSiU3KM/s1600/juegos+tradicionales.png"/>
          <p:cNvPicPr>
            <a:picLocks noChangeAspect="1" noChangeArrowheads="1"/>
          </p:cNvPicPr>
          <p:nvPr/>
        </p:nvPicPr>
        <p:blipFill>
          <a:blip r:embed="rId2" cstate="print"/>
          <a:srcRect t="43149" b="4907"/>
          <a:stretch>
            <a:fillRect/>
          </a:stretch>
        </p:blipFill>
        <p:spPr bwMode="auto">
          <a:xfrm>
            <a:off x="827584" y="5013176"/>
            <a:ext cx="3543300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404664"/>
            <a:ext cx="7772400" cy="93853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s-ES" sz="3600" dirty="0" smtClean="0">
                <a:solidFill>
                  <a:srgbClr val="C00000"/>
                </a:solidFill>
                <a:latin typeface="Arial Rounded MT Bold" pitchFamily="34" charset="0"/>
              </a:rPr>
              <a:t>¿QUIERES AÑADIR ALGO?</a:t>
            </a:r>
            <a:endParaRPr lang="es-ES" sz="3600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776864" cy="3960440"/>
          </a:xfrm>
        </p:spPr>
        <p:txBody>
          <a:bodyPr>
            <a:noAutofit/>
          </a:bodyPr>
          <a:lstStyle/>
          <a:p>
            <a:pPr marL="179388" indent="-179388" algn="just">
              <a:buFont typeface="Arial" pitchFamily="34" charset="0"/>
              <a:buChar char="•"/>
            </a:pPr>
            <a:r>
              <a:rPr lang="es-ES" sz="2000" b="1" dirty="0" smtClean="0">
                <a:solidFill>
                  <a:srgbClr val="7030A0"/>
                </a:solidFill>
                <a:latin typeface="Berlin Sans FB Demi" pitchFamily="34" charset="0"/>
              </a:rPr>
              <a:t>Me gustaría que </a:t>
            </a:r>
            <a:r>
              <a:rPr lang="es-ES" sz="2000" b="1" dirty="0">
                <a:solidFill>
                  <a:srgbClr val="7030A0"/>
                </a:solidFill>
                <a:latin typeface="Berlin Sans FB Demi" pitchFamily="34" charset="0"/>
              </a:rPr>
              <a:t>el patio estuviera dividido por secciones: </a:t>
            </a:r>
            <a:endParaRPr lang="es-ES" sz="2000" b="1" dirty="0" smtClean="0">
              <a:solidFill>
                <a:srgbClr val="7030A0"/>
              </a:solidFill>
              <a:latin typeface="Berlin Sans FB Demi" pitchFamily="34" charset="0"/>
            </a:endParaRPr>
          </a:p>
          <a:p>
            <a:pPr marL="1622425" lvl="2" indent="-444500" algn="just">
              <a:buFont typeface="Wingdings" pitchFamily="2" charset="2"/>
              <a:buChar char="Ø"/>
            </a:pPr>
            <a:r>
              <a:rPr lang="es-ES" sz="2000" b="1" dirty="0" smtClean="0">
                <a:solidFill>
                  <a:srgbClr val="7030A0"/>
                </a:solidFill>
                <a:latin typeface="Berlin Sans FB Demi" pitchFamily="34" charset="0"/>
              </a:rPr>
              <a:t>arriba </a:t>
            </a:r>
            <a:r>
              <a:rPr lang="es-ES" sz="2000" b="1" dirty="0">
                <a:solidFill>
                  <a:srgbClr val="7030A0"/>
                </a:solidFill>
                <a:latin typeface="Berlin Sans FB Demi" pitchFamily="34" charset="0"/>
              </a:rPr>
              <a:t>leer, </a:t>
            </a:r>
            <a:endParaRPr lang="es-ES" sz="2000" b="1" dirty="0" smtClean="0">
              <a:solidFill>
                <a:srgbClr val="7030A0"/>
              </a:solidFill>
              <a:latin typeface="Berlin Sans FB Demi" pitchFamily="34" charset="0"/>
            </a:endParaRPr>
          </a:p>
          <a:p>
            <a:pPr marL="1622425" lvl="2" indent="-444500" algn="just">
              <a:buFont typeface="Wingdings" pitchFamily="2" charset="2"/>
              <a:buChar char="Ø"/>
            </a:pPr>
            <a:r>
              <a:rPr lang="es-ES" sz="2000" b="1" dirty="0" smtClean="0">
                <a:solidFill>
                  <a:srgbClr val="7030A0"/>
                </a:solidFill>
                <a:latin typeface="Berlin Sans FB Demi" pitchFamily="34" charset="0"/>
              </a:rPr>
              <a:t>en </a:t>
            </a:r>
            <a:r>
              <a:rPr lang="es-ES" sz="2000" b="1" dirty="0">
                <a:solidFill>
                  <a:srgbClr val="7030A0"/>
                </a:solidFill>
                <a:latin typeface="Berlin Sans FB Demi" pitchFamily="34" charset="0"/>
              </a:rPr>
              <a:t>medio aros </a:t>
            </a:r>
            <a:endParaRPr lang="es-ES" sz="2000" b="1" dirty="0" smtClean="0">
              <a:solidFill>
                <a:srgbClr val="7030A0"/>
              </a:solidFill>
              <a:latin typeface="Berlin Sans FB Demi" pitchFamily="34" charset="0"/>
            </a:endParaRPr>
          </a:p>
          <a:p>
            <a:pPr marL="1622425" lvl="2" indent="-444500"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es-ES" sz="2000" b="1" dirty="0" smtClean="0">
                <a:solidFill>
                  <a:srgbClr val="7030A0"/>
                </a:solidFill>
                <a:latin typeface="Berlin Sans FB Demi" pitchFamily="34" charset="0"/>
              </a:rPr>
              <a:t> </a:t>
            </a:r>
            <a:r>
              <a:rPr lang="es-ES" sz="2000" b="1" dirty="0">
                <a:solidFill>
                  <a:srgbClr val="7030A0"/>
                </a:solidFill>
                <a:latin typeface="Berlin Sans FB Demi" pitchFamily="34" charset="0"/>
              </a:rPr>
              <a:t>abajo cuerdas,…</a:t>
            </a:r>
          </a:p>
          <a:p>
            <a:pPr marL="179388" indent="-179388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s-ES" sz="2000" b="1" dirty="0">
                <a:solidFill>
                  <a:srgbClr val="00B0F0"/>
                </a:solidFill>
                <a:latin typeface="Berlin Sans FB Demi" pitchFamily="34" charset="0"/>
              </a:rPr>
              <a:t>Que todos pudiéramos ir por todo el patio</a:t>
            </a:r>
          </a:p>
          <a:p>
            <a:pPr marL="179388" indent="-179388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s-ES" sz="2000" b="1" dirty="0">
                <a:solidFill>
                  <a:srgbClr val="00B050"/>
                </a:solidFill>
                <a:latin typeface="Berlin Sans FB Demi" pitchFamily="34" charset="0"/>
              </a:rPr>
              <a:t>Que todos los cursos tuvieran material o nos lo turnáramos.</a:t>
            </a:r>
          </a:p>
          <a:p>
            <a:pPr marL="179388" indent="-179388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s-ES" sz="2000" b="1" dirty="0">
                <a:solidFill>
                  <a:srgbClr val="C00000"/>
                </a:solidFill>
                <a:latin typeface="Berlin Sans FB Demi" pitchFamily="34" charset="0"/>
              </a:rPr>
              <a:t>Que mantuviésemos el patio más limpio usando los contenedores</a:t>
            </a:r>
          </a:p>
        </p:txBody>
      </p:sp>
      <p:pic>
        <p:nvPicPr>
          <p:cNvPr id="2050" name="Picture 2" descr="http://www.conmishijos.com/pictures/posts/19000/19794-4-ninos-en-el-recreo-dibujo-para-colorear-e-imprimir.jpg"/>
          <p:cNvPicPr>
            <a:picLocks noChangeAspect="1" noChangeArrowheads="1"/>
          </p:cNvPicPr>
          <p:nvPr/>
        </p:nvPicPr>
        <p:blipFill>
          <a:blip r:embed="rId2" cstate="print"/>
          <a:srcRect t="44774"/>
          <a:stretch>
            <a:fillRect/>
          </a:stretch>
        </p:blipFill>
        <p:spPr bwMode="auto">
          <a:xfrm>
            <a:off x="1619672" y="5229200"/>
            <a:ext cx="5112568" cy="14006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332656"/>
            <a:ext cx="7772400" cy="7200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s-ES" sz="3200" dirty="0" smtClean="0">
                <a:solidFill>
                  <a:srgbClr val="C00000"/>
                </a:solidFill>
                <a:latin typeface="Arial Rounded MT Bold" pitchFamily="34" charset="0"/>
              </a:rPr>
              <a:t>CONCLUSIONES</a:t>
            </a:r>
            <a:endParaRPr lang="es-ES" sz="3200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1556792"/>
            <a:ext cx="7560840" cy="3600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s-ES" sz="2400" b="1" dirty="0">
                <a:solidFill>
                  <a:srgbClr val="FF0000"/>
                </a:solidFill>
                <a:latin typeface="Berlin Sans FB Demi" pitchFamily="34" charset="0"/>
              </a:rPr>
              <a:t>La gran mayoría de niños y niñas quieren que organicemos el patio de otra manera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ES" sz="2400" b="1" dirty="0">
                <a:solidFill>
                  <a:srgbClr val="0070C0"/>
                </a:solidFill>
                <a:latin typeface="Berlin Sans FB Demi" pitchFamily="34" charset="0"/>
              </a:rPr>
              <a:t>Quieren poder disfrutar de todo el patio y tener material para jugar a juegos diferentes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ES" sz="2400" b="1" dirty="0">
                <a:solidFill>
                  <a:srgbClr val="00B0F0"/>
                </a:solidFill>
                <a:latin typeface="Berlin Sans FB Demi" pitchFamily="34" charset="0"/>
              </a:rPr>
              <a:t>El curso que viene tenemos que pensar cómo hacerlo y ponerlo en marcha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ES" sz="2400" b="1" dirty="0">
                <a:solidFill>
                  <a:srgbClr val="00B050"/>
                </a:solidFill>
                <a:latin typeface="Berlin Sans FB Demi" pitchFamily="34" charset="0"/>
              </a:rPr>
              <a:t>Tenemos que comprometernos a no ensuciar tanto el patio</a:t>
            </a:r>
          </a:p>
        </p:txBody>
      </p:sp>
      <p:pic>
        <p:nvPicPr>
          <p:cNvPr id="1026" name="Picture 2" descr="https://i1.wp.com/lh5.ggpht.com/_esD0_A2eWEY/SV_lTrYTziI/AAAAAAAABtA/nkoH0zN7_wk/s512/Imagen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797152"/>
            <a:ext cx="1561601" cy="1772816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176</Words>
  <Application>Microsoft Office PowerPoint</Application>
  <PresentationFormat>Presentación en pantalla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RESULTADOS DE LA ENCUESTA  “COMO ME GUSTARÍA QUE ESTUVIERA EL PATIO”</vt:lpstr>
      <vt:lpstr>¿TE HA GUSTADO EL RECREO SIN BALÓN?</vt:lpstr>
      <vt:lpstr>EN RESUMEN</vt:lpstr>
      <vt:lpstr>¿CREES QUE HA HABIDO MÁS O MENOS CONFLICTOS QUE ANTES?</vt:lpstr>
      <vt:lpstr>¿QUÉ JUGUETES NOS GUSTARÍA TENER?</vt:lpstr>
      <vt:lpstr>¿QUIERES AÑADIR ALGO?</vt:lpstr>
      <vt:lpstr>CONCLUSIONES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RESULTADOS DE LA ENCUESTA “COMO ME GUSTARÍA QUE ESTUVIERA EL PATIO”</dc:title>
  <dc:creator>Usuario</dc:creator>
  <cp:lastModifiedBy>Usuario</cp:lastModifiedBy>
  <cp:revision>10</cp:revision>
  <dcterms:created xsi:type="dcterms:W3CDTF">2016-06-11T22:21:04Z</dcterms:created>
  <dcterms:modified xsi:type="dcterms:W3CDTF">2016-06-12T10:11:25Z</dcterms:modified>
</cp:coreProperties>
</file>